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2"/>
  </p:notesMasterIdLst>
  <p:sldIdLst>
    <p:sldId id="256" r:id="rId2"/>
    <p:sldId id="259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8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9" r:id="rId20"/>
    <p:sldId id="278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A12192"/>
    <a:srgbClr val="CC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>
      <p:cViewPr>
        <p:scale>
          <a:sx n="50" d="100"/>
          <a:sy n="50" d="100"/>
        </p:scale>
        <p:origin x="-10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798459-0569-415D-B59C-477A2FB26AFB}" type="datetimeFigureOut">
              <a:rPr lang="en-US" smtClean="0"/>
              <a:pPr/>
              <a:t>12/24/2013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44429C-C530-4C1A-BEF6-B2154BD027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60498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4429C-C530-4C1A-BEF6-B2154BD0275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12/24/2013</a:t>
            </a:fld>
            <a:endParaRPr lang="en-U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5411450"/>
            <a:ext cx="9144000" cy="144655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8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Welcome To English Class</a:t>
            </a:r>
            <a:endParaRPr lang="en-US" sz="8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9041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6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304800"/>
            <a:ext cx="8763000" cy="156966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en-US" sz="4800" dirty="0" smtClean="0">
                <a:solidFill>
                  <a:srgbClr val="FF0000"/>
                </a:solidFill>
              </a:rPr>
              <a:t>Of sweet smelling hay</a:t>
            </a:r>
          </a:p>
          <a:p>
            <a:pPr lvl="0" algn="ctr"/>
            <a:r>
              <a:rPr lang="en-US" sz="4800" dirty="0" smtClean="0">
                <a:solidFill>
                  <a:srgbClr val="FF0000"/>
                </a:solidFill>
              </a:rPr>
              <a:t>And crops and grain:</a:t>
            </a:r>
            <a:endParaRPr lang="en-US" sz="4800" dirty="0">
              <a:solidFill>
                <a:srgbClr val="FF0000"/>
              </a:solidFill>
            </a:endParaRPr>
          </a:p>
        </p:txBody>
      </p:sp>
      <p:pic>
        <p:nvPicPr>
          <p:cNvPr id="4" name="Picture 3" descr="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28800"/>
            <a:ext cx="9143999" cy="5029200"/>
          </a:xfrm>
          <a:prstGeom prst="rect">
            <a:avLst/>
          </a:prstGeom>
        </p:spPr>
      </p:pic>
      <p:pic>
        <p:nvPicPr>
          <p:cNvPr id="6" name="Picture 5" descr="1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828800"/>
            <a:ext cx="9144000" cy="5029199"/>
          </a:xfrm>
          <a:prstGeom prst="rect">
            <a:avLst/>
          </a:prstGeom>
        </p:spPr>
      </p:pic>
      <p:pic>
        <p:nvPicPr>
          <p:cNvPr id="7" name="Picture 6" descr="7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905000"/>
            <a:ext cx="9144000" cy="4953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085946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304800"/>
            <a:ext cx="8763000" cy="156966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en-US" sz="4800" dirty="0" smtClean="0">
                <a:solidFill>
                  <a:srgbClr val="FF0000"/>
                </a:solidFill>
              </a:rPr>
              <a:t>Oh, take me away</a:t>
            </a:r>
          </a:p>
          <a:p>
            <a:pPr lvl="0" algn="ctr"/>
            <a:r>
              <a:rPr lang="en-US" sz="4800" dirty="0" smtClean="0">
                <a:solidFill>
                  <a:srgbClr val="FF0000"/>
                </a:solidFill>
              </a:rPr>
              <a:t>To the country again</a:t>
            </a:r>
          </a:p>
        </p:txBody>
      </p:sp>
      <p:pic>
        <p:nvPicPr>
          <p:cNvPr id="8" name="Picture 7" descr="1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05001"/>
            <a:ext cx="9144000" cy="4953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085946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228600"/>
            <a:ext cx="8763000" cy="646330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3800" dirty="0" smtClean="0">
                <a:solidFill>
                  <a:srgbClr val="FF0000"/>
                </a:solidFill>
              </a:rPr>
              <a:t>Students loud reading</a:t>
            </a:r>
            <a:endParaRPr lang="en-US" sz="13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20026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04800"/>
            <a:ext cx="9144000" cy="6109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dirty="0" smtClean="0">
                <a:solidFill>
                  <a:srgbClr val="FF0000"/>
                </a:solidFill>
              </a:rPr>
              <a:t>New </a:t>
            </a:r>
            <a:r>
              <a:rPr lang="en-US" sz="13800" dirty="0" smtClean="0">
                <a:solidFill>
                  <a:srgbClr val="FF0000"/>
                </a:solidFill>
              </a:rPr>
              <a:t>words: Street</a:t>
            </a:r>
            <a:r>
              <a:rPr lang="en-US" sz="13800" dirty="0" smtClean="0">
                <a:solidFill>
                  <a:srgbClr val="FF0000"/>
                </a:solidFill>
              </a:rPr>
              <a:t>, </a:t>
            </a:r>
            <a:r>
              <a:rPr lang="en-US" sz="11500" dirty="0" smtClean="0">
                <a:solidFill>
                  <a:srgbClr val="FFC000"/>
                </a:solidFill>
              </a:rPr>
              <a:t>Country</a:t>
            </a:r>
            <a:endParaRPr lang="en-US" sz="13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81027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721" y="228600"/>
            <a:ext cx="5216043" cy="11079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lang="en-US" sz="6600" dirty="0" smtClean="0">
                <a:solidFill>
                  <a:srgbClr val="FF0000"/>
                </a:solidFill>
              </a:rPr>
              <a:t>Word meaning</a:t>
            </a:r>
            <a:endParaRPr lang="en-US" sz="66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7721" y="2484834"/>
            <a:ext cx="8763000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Streets : Big road </a:t>
            </a:r>
            <a:endParaRPr lang="en-US" sz="6000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sz="3600" dirty="0" smtClean="0"/>
          </a:p>
          <a:p>
            <a:r>
              <a:rPr lang="en-US" sz="6600" dirty="0" smtClean="0">
                <a:solidFill>
                  <a:srgbClr val="FFFF00"/>
                </a:solidFill>
              </a:rPr>
              <a:t>Country : village </a:t>
            </a:r>
          </a:p>
          <a:p>
            <a:endParaRPr lang="en-US" sz="3200" dirty="0"/>
          </a:p>
        </p:txBody>
      </p:sp>
      <p:pic>
        <p:nvPicPr>
          <p:cNvPr id="12" name="Picture 11" descr="1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1700" y="4124325"/>
            <a:ext cx="2628900" cy="1743075"/>
          </a:xfrm>
          <a:prstGeom prst="rect">
            <a:avLst/>
          </a:prstGeom>
        </p:spPr>
      </p:pic>
      <p:pic>
        <p:nvPicPr>
          <p:cNvPr id="13" name="Picture 12" descr="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72225" y="1962150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80727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228600"/>
            <a:ext cx="4255267" cy="923330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rgbClr val="FF0000"/>
                </a:solidFill>
              </a:rPr>
              <a:t>Make sentence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400" y="1161009"/>
            <a:ext cx="86868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4800" dirty="0" smtClean="0">
              <a:solidFill>
                <a:srgbClr val="FF0000"/>
              </a:solidFill>
            </a:endParaRPr>
          </a:p>
          <a:p>
            <a:r>
              <a:rPr lang="en-US" sz="4800" dirty="0" smtClean="0">
                <a:solidFill>
                  <a:srgbClr val="FF0000"/>
                </a:solidFill>
              </a:rPr>
              <a:t>Street : The city has streets</a:t>
            </a:r>
          </a:p>
          <a:p>
            <a:endParaRPr lang="en-US" sz="4800" dirty="0" smtClean="0">
              <a:solidFill>
                <a:srgbClr val="FF0000"/>
              </a:solidFill>
            </a:endParaRPr>
          </a:p>
          <a:p>
            <a:endParaRPr lang="en-US" sz="4800" dirty="0" smtClean="0">
              <a:solidFill>
                <a:srgbClr val="FF0000"/>
              </a:solidFill>
            </a:endParaRPr>
          </a:p>
          <a:p>
            <a:endParaRPr lang="en-US" sz="4800" dirty="0" smtClean="0">
              <a:solidFill>
                <a:srgbClr val="FF0000"/>
              </a:solidFill>
            </a:endParaRPr>
          </a:p>
          <a:p>
            <a:r>
              <a:rPr lang="en-US" sz="4800" dirty="0" smtClean="0">
                <a:solidFill>
                  <a:srgbClr val="FF0000"/>
                </a:solidFill>
              </a:rPr>
              <a:t>Country: Take me away to the country.</a:t>
            </a:r>
          </a:p>
        </p:txBody>
      </p:sp>
      <p:pic>
        <p:nvPicPr>
          <p:cNvPr id="8" name="Picture 7" descr="index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7050" y="1676400"/>
            <a:ext cx="1962150" cy="1685925"/>
          </a:xfrm>
          <a:prstGeom prst="rect">
            <a:avLst/>
          </a:prstGeom>
        </p:spPr>
      </p:pic>
      <p:pic>
        <p:nvPicPr>
          <p:cNvPr id="9" name="Picture 8" descr="1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43800" y="4962525"/>
            <a:ext cx="1562100" cy="174307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698895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2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3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81000"/>
            <a:ext cx="8610600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900" dirty="0" smtClean="0">
                <a:solidFill>
                  <a:srgbClr val="FF0000"/>
                </a:solidFill>
              </a:rPr>
              <a:t>Silent reading</a:t>
            </a:r>
            <a:endParaRPr lang="en-US" sz="199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8339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" y="228600"/>
            <a:ext cx="8934450" cy="6524863"/>
          </a:xfrm>
          <a:prstGeom prst="rect">
            <a:avLst/>
          </a:prstGeom>
          <a:noFill/>
          <a:ln w="5715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8800" dirty="0" smtClean="0">
                <a:solidFill>
                  <a:srgbClr val="FF0000"/>
                </a:solidFill>
              </a:rPr>
              <a:t>Rearrange lines</a:t>
            </a:r>
          </a:p>
          <a:p>
            <a:r>
              <a:rPr lang="en-US" sz="6000" dirty="0" smtClean="0">
                <a:solidFill>
                  <a:schemeClr val="accent6">
                    <a:lumMod val="75000"/>
                  </a:schemeClr>
                </a:solidFill>
              </a:rPr>
              <a:t>The </a:t>
            </a:r>
            <a:r>
              <a:rPr lang="en-US" sz="6000" dirty="0" smtClean="0">
                <a:solidFill>
                  <a:schemeClr val="accent6">
                    <a:lumMod val="75000"/>
                  </a:schemeClr>
                </a:solidFill>
              </a:rPr>
              <a:t>city has streets-</a:t>
            </a:r>
          </a:p>
          <a:p>
            <a:r>
              <a:rPr lang="en-US" sz="5400" dirty="0" smtClean="0">
                <a:solidFill>
                  <a:srgbClr val="FFC000"/>
                </a:solidFill>
              </a:rPr>
              <a:t>Bullock carts with their loads</a:t>
            </a:r>
          </a:p>
          <a:p>
            <a:r>
              <a:rPr lang="en-US" sz="5400" dirty="0" smtClean="0">
                <a:solidFill>
                  <a:srgbClr val="FFC000"/>
                </a:solidFill>
              </a:rPr>
              <a:t>In the country one meets</a:t>
            </a:r>
          </a:p>
          <a:p>
            <a:r>
              <a:rPr lang="en-US" sz="5400" dirty="0" smtClean="0">
                <a:solidFill>
                  <a:srgbClr val="00B0F0"/>
                </a:solidFill>
              </a:rPr>
              <a:t>But the country has roads</a:t>
            </a:r>
          </a:p>
          <a:p>
            <a:r>
              <a:rPr lang="en-US" sz="5400" dirty="0" smtClean="0">
                <a:solidFill>
                  <a:srgbClr val="00B0F0"/>
                </a:solidFill>
              </a:rPr>
              <a:t>And crops and grain</a:t>
            </a:r>
          </a:p>
          <a:p>
            <a:r>
              <a:rPr lang="en-US" sz="5400" dirty="0" smtClean="0">
                <a:solidFill>
                  <a:srgbClr val="00B0F0"/>
                </a:solidFill>
              </a:rPr>
              <a:t>Of sweet smelling hay,</a:t>
            </a:r>
          </a:p>
        </p:txBody>
      </p:sp>
    </p:spTree>
    <p:extLst>
      <p:ext uri="{BB962C8B-B14F-4D97-AF65-F5344CB8AC3E}">
        <p14:creationId xmlns="" xmlns:p14="http://schemas.microsoft.com/office/powerpoint/2010/main" val="365110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6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8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4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05152" y="209550"/>
            <a:ext cx="3867405" cy="1015663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en-US" sz="6000" dirty="0" smtClean="0">
                <a:solidFill>
                  <a:srgbClr val="FF0000"/>
                </a:solidFill>
              </a:rPr>
              <a:t>Group work</a:t>
            </a:r>
            <a:endParaRPr lang="en-US" sz="60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1828800"/>
            <a:ext cx="3200400" cy="34163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rgbClr val="FF0000"/>
                </a:solidFill>
              </a:rPr>
              <a:t>Group A</a:t>
            </a:r>
          </a:p>
          <a:p>
            <a:r>
              <a:rPr lang="en-US" sz="5400" dirty="0" smtClean="0">
                <a:solidFill>
                  <a:srgbClr val="FF0000"/>
                </a:solidFill>
              </a:rPr>
              <a:t>Read the  poem 1</a:t>
            </a:r>
            <a:r>
              <a:rPr lang="en-US" sz="5400" baseline="30000" dirty="0" smtClean="0">
                <a:solidFill>
                  <a:srgbClr val="FF0000"/>
                </a:solidFill>
              </a:rPr>
              <a:t>st</a:t>
            </a:r>
            <a:r>
              <a:rPr lang="en-US" sz="5400" dirty="0" smtClean="0">
                <a:solidFill>
                  <a:srgbClr val="FF0000"/>
                </a:solidFill>
              </a:rPr>
              <a:t> 4 lines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562600" y="1828800"/>
            <a:ext cx="3200400" cy="3416320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FFC000"/>
                </a:solidFill>
              </a:rPr>
              <a:t>Group B</a:t>
            </a:r>
          </a:p>
          <a:p>
            <a:pPr algn="ctr"/>
            <a:r>
              <a:rPr lang="en-US" sz="5400" dirty="0" smtClean="0">
                <a:solidFill>
                  <a:srgbClr val="FFC000"/>
                </a:solidFill>
              </a:rPr>
              <a:t>Read the poem</a:t>
            </a:r>
          </a:p>
          <a:p>
            <a:pPr algn="ctr"/>
            <a:r>
              <a:rPr lang="en-US" sz="5400" dirty="0" smtClean="0">
                <a:solidFill>
                  <a:srgbClr val="FFC000"/>
                </a:solidFill>
              </a:rPr>
              <a:t>5</a:t>
            </a:r>
            <a:r>
              <a:rPr lang="en-US" sz="5400" baseline="30000" dirty="0" smtClean="0">
                <a:solidFill>
                  <a:srgbClr val="FFC000"/>
                </a:solidFill>
              </a:rPr>
              <a:t>th</a:t>
            </a:r>
            <a:r>
              <a:rPr lang="en-US" sz="5400" dirty="0" smtClean="0">
                <a:solidFill>
                  <a:srgbClr val="FFC000"/>
                </a:solidFill>
              </a:rPr>
              <a:t>-8</a:t>
            </a:r>
            <a:r>
              <a:rPr lang="en-US" sz="5400" baseline="30000" dirty="0" smtClean="0">
                <a:solidFill>
                  <a:srgbClr val="FFC000"/>
                </a:solidFill>
              </a:rPr>
              <a:t>th</a:t>
            </a:r>
            <a:r>
              <a:rPr lang="en-US" sz="5400" dirty="0" smtClean="0">
                <a:solidFill>
                  <a:srgbClr val="FFC000"/>
                </a:solidFill>
              </a:rPr>
              <a:t> line</a:t>
            </a:r>
            <a:endParaRPr lang="en-US" sz="6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49392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28600"/>
            <a:ext cx="9144000" cy="6494085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 rtlCol="0">
            <a:spAutoFit/>
          </a:bodyPr>
          <a:lstStyle/>
          <a:p>
            <a:pPr algn="ctr"/>
            <a:r>
              <a:rPr lang="en-US" sz="8800" dirty="0" smtClean="0">
                <a:solidFill>
                  <a:srgbClr val="FF0000"/>
                </a:solidFill>
              </a:rPr>
              <a:t>Home work.</a:t>
            </a:r>
            <a:r>
              <a:rPr lang="en-US" sz="8800" dirty="0" smtClean="0">
                <a:solidFill>
                  <a:srgbClr val="FFC000"/>
                </a:solidFill>
              </a:rPr>
              <a:t> </a:t>
            </a:r>
          </a:p>
          <a:p>
            <a:r>
              <a:rPr lang="en-US" sz="8000" dirty="0" smtClean="0">
                <a:solidFill>
                  <a:srgbClr val="FFC000"/>
                </a:solidFill>
              </a:rPr>
              <a:t>Write 5 sentence about your country roads.</a:t>
            </a:r>
          </a:p>
          <a:p>
            <a:pPr algn="ctr"/>
            <a:endParaRPr lang="en-US" sz="8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70240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2861"/>
            <a:ext cx="9144000" cy="66327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24000" y="1295400"/>
            <a:ext cx="601980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solidFill>
                  <a:srgbClr val="00B050"/>
                </a:solidFill>
              </a:rPr>
              <a:t>Nizam</a:t>
            </a:r>
            <a:r>
              <a:rPr lang="en-US" sz="4800" dirty="0" smtClean="0">
                <a:solidFill>
                  <a:srgbClr val="00B050"/>
                </a:solidFill>
              </a:rPr>
              <a:t> </a:t>
            </a:r>
            <a:r>
              <a:rPr lang="en-US" sz="4800" dirty="0" err="1" smtClean="0">
                <a:solidFill>
                  <a:srgbClr val="00B050"/>
                </a:solidFill>
              </a:rPr>
              <a:t>Uddin</a:t>
            </a:r>
            <a:r>
              <a:rPr lang="en-US" sz="4800" dirty="0" smtClean="0">
                <a:solidFill>
                  <a:srgbClr val="00B050"/>
                </a:solidFill>
              </a:rPr>
              <a:t> Jewel</a:t>
            </a:r>
          </a:p>
          <a:p>
            <a:r>
              <a:rPr lang="en-US" sz="4000" dirty="0" smtClean="0">
                <a:solidFill>
                  <a:srgbClr val="0070C0"/>
                </a:solidFill>
              </a:rPr>
              <a:t>Assistant Teacher</a:t>
            </a:r>
          </a:p>
          <a:p>
            <a:r>
              <a:rPr lang="en-US" sz="4000" dirty="0" err="1" smtClean="0">
                <a:solidFill>
                  <a:srgbClr val="00B0F0"/>
                </a:solidFill>
              </a:rPr>
              <a:t>Baher</a:t>
            </a:r>
            <a:r>
              <a:rPr lang="en-US" sz="4000" dirty="0" smtClean="0">
                <a:solidFill>
                  <a:srgbClr val="00B0F0"/>
                </a:solidFill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</a:rPr>
              <a:t>Cor</a:t>
            </a:r>
            <a:r>
              <a:rPr lang="en-US" sz="4000" dirty="0" smtClean="0">
                <a:solidFill>
                  <a:srgbClr val="00B0F0"/>
                </a:solidFill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</a:rPr>
              <a:t>govt.primary</a:t>
            </a:r>
            <a:r>
              <a:rPr lang="en-US" sz="4000" dirty="0" smtClean="0">
                <a:solidFill>
                  <a:srgbClr val="00B0F0"/>
                </a:solidFill>
              </a:rPr>
              <a:t> school, </a:t>
            </a:r>
            <a:r>
              <a:rPr lang="en-US" sz="4000" dirty="0" err="1" smtClean="0">
                <a:solidFill>
                  <a:srgbClr val="FF0000"/>
                </a:solidFill>
              </a:rPr>
              <a:t>Raypura</a:t>
            </a:r>
            <a:r>
              <a:rPr lang="en-US" sz="4000" dirty="0" smtClean="0">
                <a:solidFill>
                  <a:srgbClr val="FF0000"/>
                </a:solidFill>
              </a:rPr>
              <a:t>, </a:t>
            </a:r>
            <a:r>
              <a:rPr lang="en-US" sz="4000" dirty="0" err="1" smtClean="0">
                <a:solidFill>
                  <a:srgbClr val="FF0000"/>
                </a:solidFill>
              </a:rPr>
              <a:t>Narsingdi</a:t>
            </a:r>
            <a:r>
              <a:rPr lang="en-US" sz="4000" dirty="0" smtClean="0">
                <a:solidFill>
                  <a:srgbClr val="FF0000"/>
                </a:solidFill>
              </a:rPr>
              <a:t>.</a:t>
            </a:r>
          </a:p>
          <a:p>
            <a:r>
              <a:rPr lang="en-US" sz="4000" dirty="0" err="1" smtClean="0">
                <a:solidFill>
                  <a:srgbClr val="00B050"/>
                </a:solidFill>
              </a:rPr>
              <a:t>Email:nizamuddinjewel</a:t>
            </a:r>
            <a:endParaRPr lang="en-US" sz="4000" dirty="0" smtClean="0">
              <a:solidFill>
                <a:srgbClr val="00B050"/>
              </a:solidFill>
            </a:endParaRPr>
          </a:p>
          <a:p>
            <a:r>
              <a:rPr lang="en-US" sz="4000" dirty="0" smtClean="0">
                <a:solidFill>
                  <a:srgbClr val="00B050"/>
                </a:solidFill>
              </a:rPr>
              <a:t>@gmail.com</a:t>
            </a:r>
            <a:endParaRPr lang="en-US" sz="36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53926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28600"/>
            <a:ext cx="8763000" cy="6001643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</p:spPr>
        <p:txBody>
          <a:bodyPr wrap="square" rtlCol="0">
            <a:spAutoFit/>
          </a:bodyPr>
          <a:lstStyle/>
          <a:p>
            <a:pPr algn="ctr"/>
            <a:r>
              <a:rPr lang="en-US" sz="9600" dirty="0" smtClean="0">
                <a:solidFill>
                  <a:srgbClr val="FFFF00"/>
                </a:solidFill>
              </a:rPr>
              <a:t>Thanks my dear students</a:t>
            </a:r>
            <a:r>
              <a:rPr lang="en-US" sz="9600" dirty="0">
                <a:solidFill>
                  <a:srgbClr val="FFFF00"/>
                </a:solidFill>
              </a:rPr>
              <a:t>,</a:t>
            </a:r>
            <a:r>
              <a:rPr lang="en-US" sz="9600" dirty="0" smtClean="0">
                <a:solidFill>
                  <a:srgbClr val="FFFF00"/>
                </a:solidFill>
              </a:rPr>
              <a:t> bye,  see  you  tomorrow</a:t>
            </a:r>
            <a:endParaRPr lang="en-US" sz="9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67949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990600" y="1219200"/>
            <a:ext cx="6917567" cy="4876800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A1219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Class:Five</a:t>
            </a:r>
            <a:endParaRPr lang="en-US" sz="6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sz="4800" dirty="0" err="1" smtClean="0">
                <a:solidFill>
                  <a:schemeClr val="accent5">
                    <a:lumMod val="75000"/>
                  </a:schemeClr>
                </a:solidFill>
              </a:rPr>
              <a:t>Sub:English</a:t>
            </a:r>
            <a:endParaRPr lang="en-US" sz="480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US" sz="4800" dirty="0" smtClean="0">
                <a:solidFill>
                  <a:srgbClr val="FF0000"/>
                </a:solidFill>
              </a:rPr>
              <a:t>Lesson:24,</a:t>
            </a:r>
            <a:endParaRPr lang="en-US" sz="4000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4800" dirty="0">
                <a:solidFill>
                  <a:schemeClr val="bg2"/>
                </a:solidFill>
              </a:rPr>
              <a:t>Unit:1</a:t>
            </a:r>
            <a:r>
              <a:rPr lang="en-US" sz="4800" baseline="30000" dirty="0">
                <a:solidFill>
                  <a:schemeClr val="bg2"/>
                </a:solidFill>
              </a:rPr>
              <a:t>st</a:t>
            </a:r>
            <a:r>
              <a:rPr lang="en-US" sz="4800" dirty="0">
                <a:solidFill>
                  <a:schemeClr val="bg2"/>
                </a:solidFill>
              </a:rPr>
              <a:t> </a:t>
            </a:r>
            <a:r>
              <a:rPr lang="en-US" sz="4800" dirty="0" smtClean="0">
                <a:solidFill>
                  <a:schemeClr val="bg2"/>
                </a:solidFill>
              </a:rPr>
              <a:t>8 </a:t>
            </a:r>
            <a:r>
              <a:rPr lang="en-US" sz="4800" dirty="0">
                <a:solidFill>
                  <a:schemeClr val="bg2"/>
                </a:solidFill>
              </a:rPr>
              <a:t>lines</a:t>
            </a:r>
          </a:p>
          <a:p>
            <a:r>
              <a:rPr lang="en-US" sz="4800" dirty="0" smtClean="0">
                <a:solidFill>
                  <a:srgbClr val="C00000"/>
                </a:solidFill>
              </a:rPr>
              <a:t>Page:85</a:t>
            </a:r>
            <a:endParaRPr lang="en-US" sz="4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54751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ame 3"/>
          <p:cNvSpPr/>
          <p:nvPr/>
        </p:nvSpPr>
        <p:spPr>
          <a:xfrm flipH="1" flipV="1">
            <a:off x="-1" y="-1"/>
            <a:ext cx="9143999" cy="6857997"/>
          </a:xfrm>
          <a:prstGeom prst="frame">
            <a:avLst>
              <a:gd name="adj1" fmla="val 2222"/>
            </a:avLst>
          </a:prstGeom>
          <a:solidFill>
            <a:schemeClr val="accent6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09548" y="267355"/>
            <a:ext cx="8839202" cy="6201698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571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1150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Learning </a:t>
            </a:r>
            <a:r>
              <a:rPr lang="en-US" sz="1150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outcomes:</a:t>
            </a:r>
            <a:r>
              <a:rPr lang="en-US" sz="6600" smtClean="0">
                <a:latin typeface="NikoshBAN" pitchFamily="2" charset="0"/>
                <a:cs typeface="NikoshBAN" pitchFamily="2" charset="0"/>
              </a:rPr>
              <a:t>:</a:t>
            </a:r>
            <a:endParaRPr lang="en-US" sz="6600" dirty="0" smtClean="0">
              <a:latin typeface="NikoshBAN" pitchFamily="2" charset="0"/>
              <a:cs typeface="NikoshBAN" pitchFamily="2" charset="0"/>
            </a:endParaRPr>
          </a:p>
          <a:p>
            <a:pPr lvl="0"/>
            <a:r>
              <a:rPr lang="en-US" sz="6600" dirty="0" smtClean="0">
                <a:solidFill>
                  <a:srgbClr val="F79646">
                    <a:lumMod val="75000"/>
                  </a:srgbClr>
                </a:solidFill>
                <a:latin typeface="Tw Cen MT"/>
              </a:rPr>
              <a:t>Students </a:t>
            </a:r>
            <a:r>
              <a:rPr lang="en-US" sz="6600" dirty="0">
                <a:solidFill>
                  <a:srgbClr val="F79646">
                    <a:lumMod val="75000"/>
                  </a:srgbClr>
                </a:solidFill>
                <a:latin typeface="Tw Cen MT"/>
              </a:rPr>
              <a:t>will be able to:</a:t>
            </a:r>
          </a:p>
          <a:p>
            <a:pPr marL="514350" lvl="0" indent="-514350">
              <a:buFontTx/>
              <a:buAutoNum type="arabicParenR"/>
            </a:pPr>
            <a:r>
              <a:rPr lang="en-US" sz="5400" dirty="0">
                <a:solidFill>
                  <a:srgbClr val="00B0F0"/>
                </a:solidFill>
                <a:latin typeface="Tw Cen MT"/>
              </a:rPr>
              <a:t>read the poem with correct pronunciation and stress</a:t>
            </a:r>
            <a:r>
              <a:rPr lang="en-US" sz="5400" dirty="0" smtClean="0">
                <a:solidFill>
                  <a:srgbClr val="00B0F0"/>
                </a:solidFill>
                <a:latin typeface="Tw Cen MT"/>
              </a:rPr>
              <a:t>.</a:t>
            </a:r>
          </a:p>
          <a:p>
            <a:pPr lvl="0"/>
            <a:r>
              <a:rPr lang="en-US" sz="5400" dirty="0" smtClean="0">
                <a:solidFill>
                  <a:srgbClr val="FF0000"/>
                </a:solidFill>
                <a:latin typeface="Tw Cen MT"/>
              </a:rPr>
              <a:t>2)Know about City Streets and Country Roads.</a:t>
            </a:r>
            <a:endParaRPr lang="en-US" sz="5400" dirty="0">
              <a:solidFill>
                <a:srgbClr val="FF0000"/>
              </a:solidFill>
              <a:latin typeface="Tw Cen M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71471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21112731">
            <a:off x="1752956" y="696244"/>
            <a:ext cx="6096000" cy="5016758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 rtlCol="0">
            <a:spAutoFit/>
          </a:bodyPr>
          <a:lstStyle/>
          <a:p>
            <a:pPr algn="ctr"/>
            <a:r>
              <a:rPr lang="en-US" sz="8000" dirty="0" smtClean="0">
                <a:solidFill>
                  <a:srgbClr val="FF0000"/>
                </a:solidFill>
              </a:rPr>
              <a:t>Safe learning environment: by watching  video clip</a:t>
            </a:r>
            <a:endParaRPr lang="en-US" sz="8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57124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/>
          <p:cNvSpPr/>
          <p:nvPr/>
        </p:nvSpPr>
        <p:spPr>
          <a:xfrm>
            <a:off x="0" y="0"/>
            <a:ext cx="9296400" cy="6858000"/>
          </a:xfrm>
          <a:prstGeom prst="frame">
            <a:avLst>
              <a:gd name="adj1" fmla="val 2222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1752600"/>
            <a:ext cx="8058616" cy="3046988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non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City Streets and</a:t>
            </a:r>
          </a:p>
          <a:p>
            <a:r>
              <a:rPr lang="en-US" sz="9600" dirty="0" smtClean="0">
                <a:solidFill>
                  <a:srgbClr val="FF0000"/>
                </a:solidFill>
              </a:rPr>
              <a:t>Country Roads</a:t>
            </a:r>
            <a:endParaRPr lang="en-US" sz="9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52739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9050"/>
            <a:ext cx="9144000" cy="646330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3800" dirty="0" smtClean="0">
                <a:solidFill>
                  <a:schemeClr val="accent1"/>
                </a:solidFill>
              </a:rPr>
              <a:t>Teachers loud reading</a:t>
            </a:r>
            <a:endParaRPr lang="en-US" sz="13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19137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193899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FF0000"/>
                </a:solidFill>
              </a:rPr>
              <a:t>The city has streets</a:t>
            </a:r>
          </a:p>
          <a:p>
            <a:pPr algn="ctr"/>
            <a:r>
              <a:rPr lang="en-US" sz="6000" dirty="0" smtClean="0">
                <a:solidFill>
                  <a:srgbClr val="FF0000"/>
                </a:solidFill>
              </a:rPr>
              <a:t>But the country has roads</a:t>
            </a:r>
          </a:p>
        </p:txBody>
      </p:sp>
      <p:sp>
        <p:nvSpPr>
          <p:cNvPr id="5" name="Frame 4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4444"/>
            </a:avLst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6" name="Picture 5" descr="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81200"/>
            <a:ext cx="9144000" cy="4876800"/>
          </a:xfrm>
          <a:prstGeom prst="rect">
            <a:avLst/>
          </a:prstGeom>
        </p:spPr>
      </p:pic>
      <p:pic>
        <p:nvPicPr>
          <p:cNvPr id="7" name="Picture 6" descr="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981200"/>
            <a:ext cx="9144000" cy="48768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96134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28600"/>
            <a:ext cx="9144000" cy="175432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FF0000"/>
                </a:solidFill>
              </a:rPr>
              <a:t>In the country one meets</a:t>
            </a:r>
          </a:p>
          <a:p>
            <a:pPr algn="ctr"/>
            <a:r>
              <a:rPr lang="en-US" sz="5400" dirty="0" smtClean="0">
                <a:solidFill>
                  <a:srgbClr val="FF0000"/>
                </a:solidFill>
              </a:rPr>
              <a:t>Bullock carts with their loads.</a:t>
            </a:r>
          </a:p>
        </p:txBody>
      </p:sp>
      <p:sp>
        <p:nvSpPr>
          <p:cNvPr id="3" name="Frame 2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2778"/>
            </a:avLst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6" name="Picture 5" descr="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81201"/>
            <a:ext cx="9143999" cy="48768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468579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Thatch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995</TotalTime>
  <Words>215</Words>
  <Application>Microsoft Office PowerPoint</Application>
  <PresentationFormat>On-screen Show (4:3)</PresentationFormat>
  <Paragraphs>58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Thatch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lalon</dc:creator>
  <cp:lastModifiedBy>lalon</cp:lastModifiedBy>
  <cp:revision>89</cp:revision>
  <dcterms:created xsi:type="dcterms:W3CDTF">2006-08-16T00:00:00Z</dcterms:created>
  <dcterms:modified xsi:type="dcterms:W3CDTF">2013-12-24T14:18:37Z</dcterms:modified>
</cp:coreProperties>
</file>